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1" r:id="rId4"/>
    <p:sldId id="262" r:id="rId5"/>
    <p:sldId id="265" r:id="rId6"/>
    <p:sldId id="751" r:id="rId7"/>
    <p:sldId id="753" r:id="rId8"/>
    <p:sldId id="744" r:id="rId9"/>
    <p:sldId id="754" r:id="rId10"/>
    <p:sldId id="755" r:id="rId11"/>
    <p:sldId id="756" r:id="rId12"/>
    <p:sldId id="75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78629" autoAdjust="0"/>
  </p:normalViewPr>
  <p:slideViewPr>
    <p:cSldViewPr snapToGrid="0">
      <p:cViewPr varScale="1">
        <p:scale>
          <a:sx n="81" d="100"/>
          <a:sy n="81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67-48E2-9F1B-06BBAF888EDC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67-48E2-9F1B-06BBAF888EDC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67-48E2-9F1B-06BBAF888EDC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67-48E2-9F1B-06BBAF888EDC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67-48E2-9F1B-06BBAF888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4C-4D2C-82EF-140B0A62734A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4C-4D2C-82EF-140B0A62734A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4C-4D2C-82EF-140B0A62734A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74C-4D2C-82EF-140B0A62734A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74C-4D2C-82EF-140B0A627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Sheet1!$E$34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Sheet1!$E$35:$E$43</c:f>
              <c:numCache>
                <c:formatCode>General</c:formatCode>
                <c:ptCount val="9"/>
                <c:pt idx="0">
                  <c:v>70.41</c:v>
                </c:pt>
                <c:pt idx="1">
                  <c:v>75.84</c:v>
                </c:pt>
                <c:pt idx="2">
                  <c:v>75.31</c:v>
                </c:pt>
                <c:pt idx="3">
                  <c:v>81.66</c:v>
                </c:pt>
                <c:pt idx="4">
                  <c:v>67.069999999999993</c:v>
                </c:pt>
                <c:pt idx="5">
                  <c:v>75.7</c:v>
                </c:pt>
                <c:pt idx="6">
                  <c:v>83.31</c:v>
                </c:pt>
                <c:pt idx="7">
                  <c:v>74.83</c:v>
                </c:pt>
                <c:pt idx="8">
                  <c:v>78.53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F9-49A8-AA9F-68F5F6598CD0}"/>
            </c:ext>
          </c:extLst>
        </c:ser>
        <c:ser>
          <c:idx val="1"/>
          <c:order val="1"/>
          <c:tx>
            <c:strRef>
              <c:f>Sheet1!$F$34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Sheet1!$F$35:$F$43</c:f>
              <c:numCache>
                <c:formatCode>General</c:formatCode>
                <c:ptCount val="9"/>
                <c:pt idx="0">
                  <c:v>74.38</c:v>
                </c:pt>
                <c:pt idx="1">
                  <c:v>73.27</c:v>
                </c:pt>
                <c:pt idx="2">
                  <c:v>80.89</c:v>
                </c:pt>
                <c:pt idx="3">
                  <c:v>80.3</c:v>
                </c:pt>
                <c:pt idx="4">
                  <c:v>72.290000000000006</c:v>
                </c:pt>
                <c:pt idx="5">
                  <c:v>85.3</c:v>
                </c:pt>
                <c:pt idx="6">
                  <c:v>70.7</c:v>
                </c:pt>
                <c:pt idx="7">
                  <c:v>73.45</c:v>
                </c:pt>
                <c:pt idx="8">
                  <c:v>73.790000000000006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F9-49A8-AA9F-68F5F6598CD0}"/>
            </c:ext>
          </c:extLst>
        </c:ser>
        <c:ser>
          <c:idx val="2"/>
          <c:order val="2"/>
          <c:tx>
            <c:strRef>
              <c:f>Sheet1!$G$34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Sheet1!$G$35:$G$43</c:f>
              <c:numCache>
                <c:formatCode>General</c:formatCode>
                <c:ptCount val="9"/>
                <c:pt idx="0">
                  <c:v>77.13</c:v>
                </c:pt>
                <c:pt idx="1">
                  <c:v>76.78</c:v>
                </c:pt>
                <c:pt idx="2">
                  <c:v>73.84</c:v>
                </c:pt>
                <c:pt idx="3">
                  <c:v>80.84</c:v>
                </c:pt>
                <c:pt idx="4">
                  <c:v>83.74</c:v>
                </c:pt>
                <c:pt idx="5">
                  <c:v>70.680000000000007</c:v>
                </c:pt>
                <c:pt idx="6">
                  <c:v>78.8</c:v>
                </c:pt>
                <c:pt idx="7">
                  <c:v>73.010000000000005</c:v>
                </c:pt>
                <c:pt idx="8">
                  <c:v>66.73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F9-49A8-AA9F-68F5F6598CD0}"/>
            </c:ext>
          </c:extLst>
        </c:ser>
        <c:ser>
          <c:idx val="3"/>
          <c:order val="3"/>
          <c:tx>
            <c:strRef>
              <c:f>Sheet1!$H$34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Sheet1!$H$35:$H$43</c:f>
              <c:numCache>
                <c:formatCode>General</c:formatCode>
                <c:ptCount val="9"/>
                <c:pt idx="0">
                  <c:v>71.44</c:v>
                </c:pt>
                <c:pt idx="1">
                  <c:v>74.19</c:v>
                </c:pt>
                <c:pt idx="2">
                  <c:v>82.19</c:v>
                </c:pt>
                <c:pt idx="3">
                  <c:v>81.489999999999995</c:v>
                </c:pt>
                <c:pt idx="4">
                  <c:v>72.36</c:v>
                </c:pt>
                <c:pt idx="5">
                  <c:v>78.63</c:v>
                </c:pt>
                <c:pt idx="6">
                  <c:v>80.430000000000007</c:v>
                </c:pt>
                <c:pt idx="7">
                  <c:v>59.37</c:v>
                </c:pt>
                <c:pt idx="8">
                  <c:v>74.28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F9-49A8-AA9F-68F5F6598CD0}"/>
            </c:ext>
          </c:extLst>
        </c:ser>
        <c:ser>
          <c:idx val="4"/>
          <c:order val="4"/>
          <c:tx>
            <c:strRef>
              <c:f>Sheet1!$I$34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Sheet1!$D$35:$D$43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Sheet1!$I$35:$I$43</c:f>
              <c:numCache>
                <c:formatCode>General</c:formatCode>
                <c:ptCount val="9"/>
                <c:pt idx="0">
                  <c:v>75.36</c:v>
                </c:pt>
                <c:pt idx="1">
                  <c:v>76.67</c:v>
                </c:pt>
                <c:pt idx="2">
                  <c:v>75.790000000000006</c:v>
                </c:pt>
                <c:pt idx="3">
                  <c:v>81.03</c:v>
                </c:pt>
                <c:pt idx="4">
                  <c:v>69.87</c:v>
                </c:pt>
                <c:pt idx="5">
                  <c:v>84.93</c:v>
                </c:pt>
                <c:pt idx="6">
                  <c:v>83.89</c:v>
                </c:pt>
                <c:pt idx="7">
                  <c:v>61.28</c:v>
                </c:pt>
                <c:pt idx="8">
                  <c:v>85.22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F9-49A8-AA9F-68F5F6598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298304"/>
        <c:axId val="784288320"/>
      </c:lineChart>
      <c:catAx>
        <c:axId val="7842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288320"/>
        <c:crosses val="autoZero"/>
        <c:auto val="1"/>
        <c:lblAlgn val="ctr"/>
        <c:lblOffset val="100"/>
        <c:noMultiLvlLbl val="0"/>
      </c:catAx>
      <c:valAx>
        <c:axId val="784288320"/>
        <c:scaling>
          <c:orientation val="minMax"/>
          <c:min val="5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2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Sheet1!$E$57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Sheet1!$E$58:$E$67</c:f>
              <c:numCache>
                <c:formatCode>General</c:formatCode>
                <c:ptCount val="10"/>
                <c:pt idx="0">
                  <c:v>68.97</c:v>
                </c:pt>
                <c:pt idx="1">
                  <c:v>67.510000000000005</c:v>
                </c:pt>
                <c:pt idx="2">
                  <c:v>71.59</c:v>
                </c:pt>
                <c:pt idx="3">
                  <c:v>68.98</c:v>
                </c:pt>
                <c:pt idx="4">
                  <c:v>75.17</c:v>
                </c:pt>
                <c:pt idx="5">
                  <c:v>77.790000000000006</c:v>
                </c:pt>
                <c:pt idx="6">
                  <c:v>76.75</c:v>
                </c:pt>
                <c:pt idx="7">
                  <c:v>80.87</c:v>
                </c:pt>
                <c:pt idx="8">
                  <c:v>69.489999999999995</c:v>
                </c:pt>
                <c:pt idx="9">
                  <c:v>68.349999999999994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70-4ADF-89A1-A2F55DD11BDE}"/>
            </c:ext>
          </c:extLst>
        </c:ser>
        <c:ser>
          <c:idx val="1"/>
          <c:order val="1"/>
          <c:tx>
            <c:strRef>
              <c:f>Sheet1!$F$57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Sheet1!$F$58:$F$67</c:f>
              <c:numCache>
                <c:formatCode>General</c:formatCode>
                <c:ptCount val="10"/>
                <c:pt idx="0">
                  <c:v>68.97</c:v>
                </c:pt>
                <c:pt idx="1">
                  <c:v>60.03</c:v>
                </c:pt>
                <c:pt idx="2">
                  <c:v>67.88</c:v>
                </c:pt>
                <c:pt idx="3">
                  <c:v>75.88</c:v>
                </c:pt>
                <c:pt idx="4">
                  <c:v>64.08</c:v>
                </c:pt>
                <c:pt idx="5">
                  <c:v>68.42</c:v>
                </c:pt>
                <c:pt idx="6">
                  <c:v>71.05</c:v>
                </c:pt>
                <c:pt idx="7">
                  <c:v>63.32</c:v>
                </c:pt>
                <c:pt idx="8">
                  <c:v>76.790000000000006</c:v>
                </c:pt>
                <c:pt idx="9">
                  <c:v>71.73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70-4ADF-89A1-A2F55DD11BDE}"/>
            </c:ext>
          </c:extLst>
        </c:ser>
        <c:ser>
          <c:idx val="2"/>
          <c:order val="2"/>
          <c:tx>
            <c:strRef>
              <c:f>Sheet1!$G$57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Sheet1!$G$58:$G$67</c:f>
              <c:numCache>
                <c:formatCode>General</c:formatCode>
                <c:ptCount val="10"/>
                <c:pt idx="0">
                  <c:v>68.97</c:v>
                </c:pt>
                <c:pt idx="1">
                  <c:v>60.57</c:v>
                </c:pt>
                <c:pt idx="2">
                  <c:v>68.69</c:v>
                </c:pt>
                <c:pt idx="3">
                  <c:v>65.84</c:v>
                </c:pt>
                <c:pt idx="4">
                  <c:v>71.13</c:v>
                </c:pt>
                <c:pt idx="5">
                  <c:v>74.510000000000005</c:v>
                </c:pt>
                <c:pt idx="6">
                  <c:v>66.739999999999995</c:v>
                </c:pt>
                <c:pt idx="7">
                  <c:v>73.010000000000005</c:v>
                </c:pt>
                <c:pt idx="8">
                  <c:v>64.17</c:v>
                </c:pt>
                <c:pt idx="9">
                  <c:v>79.239999999999995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70-4ADF-89A1-A2F55DD11BDE}"/>
            </c:ext>
          </c:extLst>
        </c:ser>
        <c:ser>
          <c:idx val="3"/>
          <c:order val="3"/>
          <c:tx>
            <c:strRef>
              <c:f>Sheet1!$H$57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Sheet1!$H$58:$H$67</c:f>
              <c:numCache>
                <c:formatCode>General</c:formatCode>
                <c:ptCount val="10"/>
                <c:pt idx="0">
                  <c:v>68.97</c:v>
                </c:pt>
                <c:pt idx="1">
                  <c:v>62.05</c:v>
                </c:pt>
                <c:pt idx="2">
                  <c:v>69.31</c:v>
                </c:pt>
                <c:pt idx="3">
                  <c:v>63.12</c:v>
                </c:pt>
                <c:pt idx="4">
                  <c:v>73.64</c:v>
                </c:pt>
                <c:pt idx="5">
                  <c:v>56.16</c:v>
                </c:pt>
                <c:pt idx="6">
                  <c:v>64.69</c:v>
                </c:pt>
                <c:pt idx="7">
                  <c:v>82.73</c:v>
                </c:pt>
                <c:pt idx="8">
                  <c:v>68.11</c:v>
                </c:pt>
                <c:pt idx="9">
                  <c:v>78.989999999999995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70-4ADF-89A1-A2F55DD11BDE}"/>
            </c:ext>
          </c:extLst>
        </c:ser>
        <c:ser>
          <c:idx val="4"/>
          <c:order val="4"/>
          <c:tx>
            <c:strRef>
              <c:f>Sheet1!$I$57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Sheet1!$D$58:$D$67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Sheet1!$I$58:$I$67</c:f>
              <c:numCache>
                <c:formatCode>General</c:formatCode>
                <c:ptCount val="10"/>
                <c:pt idx="0">
                  <c:v>68.97</c:v>
                </c:pt>
                <c:pt idx="1">
                  <c:v>59.11</c:v>
                </c:pt>
                <c:pt idx="2">
                  <c:v>71.400000000000006</c:v>
                </c:pt>
                <c:pt idx="3">
                  <c:v>75.89</c:v>
                </c:pt>
                <c:pt idx="4">
                  <c:v>74.62</c:v>
                </c:pt>
                <c:pt idx="5">
                  <c:v>70.37</c:v>
                </c:pt>
                <c:pt idx="6">
                  <c:v>69.790000000000006</c:v>
                </c:pt>
                <c:pt idx="7">
                  <c:v>71.650000000000006</c:v>
                </c:pt>
                <c:pt idx="8">
                  <c:v>62.63</c:v>
                </c:pt>
                <c:pt idx="9">
                  <c:v>81.88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70-4ADF-89A1-A2F55DD11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1891759"/>
        <c:axId val="1861889263"/>
      </c:lineChart>
      <c:catAx>
        <c:axId val="1861891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1889263"/>
        <c:crosses val="autoZero"/>
        <c:auto val="1"/>
        <c:lblAlgn val="ctr"/>
        <c:lblOffset val="100"/>
        <c:noMultiLvlLbl val="0"/>
      </c:catAx>
      <c:valAx>
        <c:axId val="1861889263"/>
        <c:scaling>
          <c:orientation val="minMax"/>
          <c:min val="5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1891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Sheet1!$E$81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Sheet1!$E$82:$E$91</c:f>
              <c:numCache>
                <c:formatCode>General</c:formatCode>
                <c:ptCount val="10"/>
                <c:pt idx="0">
                  <c:v>77.83</c:v>
                </c:pt>
                <c:pt idx="1">
                  <c:v>81.209999999999994</c:v>
                </c:pt>
                <c:pt idx="2">
                  <c:v>79.69</c:v>
                </c:pt>
                <c:pt idx="3">
                  <c:v>77.05</c:v>
                </c:pt>
                <c:pt idx="4">
                  <c:v>77.73</c:v>
                </c:pt>
                <c:pt idx="5">
                  <c:v>79.239999999999995</c:v>
                </c:pt>
                <c:pt idx="6">
                  <c:v>78.78</c:v>
                </c:pt>
                <c:pt idx="7">
                  <c:v>76.94</c:v>
                </c:pt>
                <c:pt idx="8">
                  <c:v>79.36</c:v>
                </c:pt>
                <c:pt idx="9">
                  <c:v>79.319999999999993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39-4511-A6BF-63E877BED9CA}"/>
            </c:ext>
          </c:extLst>
        </c:ser>
        <c:ser>
          <c:idx val="1"/>
          <c:order val="1"/>
          <c:tx>
            <c:strRef>
              <c:f>Sheet1!$F$81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Sheet1!$F$82:$F$91</c:f>
              <c:numCache>
                <c:formatCode>General</c:formatCode>
                <c:ptCount val="10"/>
                <c:pt idx="0">
                  <c:v>77.83</c:v>
                </c:pt>
                <c:pt idx="1">
                  <c:v>81.78</c:v>
                </c:pt>
                <c:pt idx="2">
                  <c:v>78.91</c:v>
                </c:pt>
                <c:pt idx="3">
                  <c:v>77.180000000000007</c:v>
                </c:pt>
                <c:pt idx="4">
                  <c:v>77.67</c:v>
                </c:pt>
                <c:pt idx="5">
                  <c:v>75.08</c:v>
                </c:pt>
                <c:pt idx="6">
                  <c:v>73.3</c:v>
                </c:pt>
                <c:pt idx="7">
                  <c:v>76.69</c:v>
                </c:pt>
                <c:pt idx="8">
                  <c:v>74.069999999999993</c:v>
                </c:pt>
                <c:pt idx="9">
                  <c:v>78.19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39-4511-A6BF-63E877BED9CA}"/>
            </c:ext>
          </c:extLst>
        </c:ser>
        <c:ser>
          <c:idx val="2"/>
          <c:order val="2"/>
          <c:tx>
            <c:strRef>
              <c:f>Sheet1!$G$81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Sheet1!$G$82:$G$91</c:f>
              <c:numCache>
                <c:formatCode>General</c:formatCode>
                <c:ptCount val="10"/>
                <c:pt idx="0">
                  <c:v>77.83</c:v>
                </c:pt>
                <c:pt idx="1">
                  <c:v>80.56</c:v>
                </c:pt>
                <c:pt idx="2">
                  <c:v>79.95</c:v>
                </c:pt>
                <c:pt idx="3">
                  <c:v>76.3</c:v>
                </c:pt>
                <c:pt idx="4">
                  <c:v>80.510000000000005</c:v>
                </c:pt>
                <c:pt idx="5">
                  <c:v>80.78</c:v>
                </c:pt>
                <c:pt idx="6">
                  <c:v>79.11</c:v>
                </c:pt>
                <c:pt idx="7">
                  <c:v>78.53</c:v>
                </c:pt>
                <c:pt idx="8">
                  <c:v>77.98</c:v>
                </c:pt>
                <c:pt idx="9">
                  <c:v>76.540000000000006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39-4511-A6BF-63E877BED9CA}"/>
            </c:ext>
          </c:extLst>
        </c:ser>
        <c:ser>
          <c:idx val="3"/>
          <c:order val="3"/>
          <c:tx>
            <c:strRef>
              <c:f>Sheet1!$H$81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Sheet1!$H$82:$H$91</c:f>
              <c:numCache>
                <c:formatCode>General</c:formatCode>
                <c:ptCount val="10"/>
                <c:pt idx="0">
                  <c:v>77.83</c:v>
                </c:pt>
                <c:pt idx="1">
                  <c:v>81.39</c:v>
                </c:pt>
                <c:pt idx="2">
                  <c:v>79.94</c:v>
                </c:pt>
                <c:pt idx="3">
                  <c:v>76.95</c:v>
                </c:pt>
                <c:pt idx="4">
                  <c:v>75.790000000000006</c:v>
                </c:pt>
                <c:pt idx="5">
                  <c:v>81.39</c:v>
                </c:pt>
                <c:pt idx="6">
                  <c:v>80.22</c:v>
                </c:pt>
                <c:pt idx="7">
                  <c:v>78.53</c:v>
                </c:pt>
                <c:pt idx="8">
                  <c:v>78.39</c:v>
                </c:pt>
                <c:pt idx="9">
                  <c:v>79.12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39-4511-A6BF-63E877BED9CA}"/>
            </c:ext>
          </c:extLst>
        </c:ser>
        <c:ser>
          <c:idx val="4"/>
          <c:order val="4"/>
          <c:tx>
            <c:strRef>
              <c:f>Sheet1!$I$81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Sheet1!$D$82:$D$91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Sheet1!$I$82:$I$91</c:f>
              <c:numCache>
                <c:formatCode>General</c:formatCode>
                <c:ptCount val="10"/>
                <c:pt idx="0">
                  <c:v>77.83</c:v>
                </c:pt>
                <c:pt idx="1">
                  <c:v>81.31</c:v>
                </c:pt>
                <c:pt idx="2">
                  <c:v>79.739999999999995</c:v>
                </c:pt>
                <c:pt idx="3">
                  <c:v>76.56</c:v>
                </c:pt>
                <c:pt idx="4">
                  <c:v>79.290000000000006</c:v>
                </c:pt>
                <c:pt idx="5">
                  <c:v>77.83</c:v>
                </c:pt>
                <c:pt idx="6">
                  <c:v>79.63</c:v>
                </c:pt>
                <c:pt idx="7">
                  <c:v>77.040000000000006</c:v>
                </c:pt>
                <c:pt idx="8">
                  <c:v>78.95</c:v>
                </c:pt>
                <c:pt idx="9">
                  <c:v>75.77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39-4511-A6BF-63E877BED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0793263"/>
        <c:axId val="1810799919"/>
      </c:lineChart>
      <c:catAx>
        <c:axId val="1810793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0799919"/>
        <c:crosses val="autoZero"/>
        <c:auto val="1"/>
        <c:lblAlgn val="ctr"/>
        <c:lblOffset val="100"/>
        <c:noMultiLvlLbl val="0"/>
      </c:catAx>
      <c:valAx>
        <c:axId val="1810799919"/>
        <c:scaling>
          <c:orientation val="minMax"/>
          <c:min val="7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0793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Sheet1!$E$93</c:f>
              <c:strCache>
                <c:ptCount val="1"/>
                <c:pt idx="0">
                  <c:v>Low confidence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Sheet1!$D$94:$D$103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Sheet1!$E$94:$E$103</c:f>
              <c:numCache>
                <c:formatCode>General</c:formatCode>
                <c:ptCount val="10"/>
                <c:pt idx="0">
                  <c:v>79.02</c:v>
                </c:pt>
                <c:pt idx="1">
                  <c:v>81.91</c:v>
                </c:pt>
                <c:pt idx="2">
                  <c:v>84.47</c:v>
                </c:pt>
                <c:pt idx="3">
                  <c:v>86.84</c:v>
                </c:pt>
                <c:pt idx="4">
                  <c:v>86.02</c:v>
                </c:pt>
                <c:pt idx="5">
                  <c:v>87</c:v>
                </c:pt>
                <c:pt idx="6">
                  <c:v>88.21</c:v>
                </c:pt>
                <c:pt idx="7">
                  <c:v>89.33</c:v>
                </c:pt>
                <c:pt idx="8">
                  <c:v>91</c:v>
                </c:pt>
                <c:pt idx="9">
                  <c:v>89.59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E-4C1D-8FD6-A25A41ECB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0564015"/>
        <c:axId val="1950563183"/>
      </c:lineChart>
      <c:catAx>
        <c:axId val="195056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0563183"/>
        <c:crosses val="autoZero"/>
        <c:auto val="1"/>
        <c:lblAlgn val="ctr"/>
        <c:lblOffset val="100"/>
        <c:noMultiLvlLbl val="0"/>
      </c:catAx>
      <c:valAx>
        <c:axId val="1950563183"/>
        <c:scaling>
          <c:orientation val="minMax"/>
          <c:min val="7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0564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25428741703711E-2"/>
          <c:y val="4.2904931026561129E-2"/>
          <c:w val="0.89725468349182491"/>
          <c:h val="0.72180590140895262"/>
        </c:manualLayout>
      </c:layout>
      <c:lineChart>
        <c:grouping val="standard"/>
        <c:varyColors val="0"/>
        <c:ser>
          <c:idx val="0"/>
          <c:order val="0"/>
          <c:tx>
            <c:strRef>
              <c:f>Sheet1!$C$143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Sheet1!$C$144:$C$153</c:f>
              <c:numCache>
                <c:formatCode>General</c:formatCode>
                <c:ptCount val="10"/>
                <c:pt idx="0">
                  <c:v>79.02</c:v>
                </c:pt>
                <c:pt idx="1">
                  <c:v>81.91</c:v>
                </c:pt>
                <c:pt idx="2">
                  <c:v>84.47</c:v>
                </c:pt>
                <c:pt idx="3">
                  <c:v>86.84</c:v>
                </c:pt>
                <c:pt idx="4">
                  <c:v>86.02</c:v>
                </c:pt>
                <c:pt idx="5">
                  <c:v>87</c:v>
                </c:pt>
                <c:pt idx="6">
                  <c:v>88.21</c:v>
                </c:pt>
                <c:pt idx="7">
                  <c:v>89.33</c:v>
                </c:pt>
                <c:pt idx="8">
                  <c:v>91</c:v>
                </c:pt>
                <c:pt idx="9">
                  <c:v>89.59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D6-43BC-945E-88C9411B6F60}"/>
            </c:ext>
          </c:extLst>
        </c:ser>
        <c:ser>
          <c:idx val="1"/>
          <c:order val="1"/>
          <c:tx>
            <c:strRef>
              <c:f>Sheet1!$D$143</c:f>
              <c:strCache>
                <c:ptCount val="1"/>
                <c:pt idx="0">
                  <c:v>222 SN + LC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Sheet1!$D$144:$D$153</c:f>
              <c:numCache>
                <c:formatCode>General</c:formatCode>
                <c:ptCount val="10"/>
                <c:pt idx="0">
                  <c:v>79.02</c:v>
                </c:pt>
                <c:pt idx="1">
                  <c:v>81.06</c:v>
                </c:pt>
                <c:pt idx="2">
                  <c:v>82.82</c:v>
                </c:pt>
                <c:pt idx="3">
                  <c:v>85.02</c:v>
                </c:pt>
                <c:pt idx="4">
                  <c:v>86.81</c:v>
                </c:pt>
                <c:pt idx="5">
                  <c:v>87.68</c:v>
                </c:pt>
                <c:pt idx="6">
                  <c:v>87.37</c:v>
                </c:pt>
                <c:pt idx="7">
                  <c:v>87.85</c:v>
                </c:pt>
                <c:pt idx="8">
                  <c:v>88.73</c:v>
                </c:pt>
                <c:pt idx="9">
                  <c:v>91.01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D6-43BC-945E-88C9411B6F60}"/>
            </c:ext>
          </c:extLst>
        </c:ser>
        <c:ser>
          <c:idx val="2"/>
          <c:order val="2"/>
          <c:tx>
            <c:strRef>
              <c:f>Sheet1!$E$143</c:f>
              <c:strCache>
                <c:ptCount val="1"/>
                <c:pt idx="0">
                  <c:v>MSN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Sheet1!$E$144:$E$153</c:f>
              <c:numCache>
                <c:formatCode>General</c:formatCode>
                <c:ptCount val="10"/>
                <c:pt idx="0">
                  <c:v>79.02</c:v>
                </c:pt>
                <c:pt idx="1">
                  <c:v>79.86</c:v>
                </c:pt>
                <c:pt idx="2">
                  <c:v>83.58</c:v>
                </c:pt>
                <c:pt idx="3">
                  <c:v>81.93</c:v>
                </c:pt>
                <c:pt idx="4">
                  <c:v>86.58</c:v>
                </c:pt>
                <c:pt idx="5">
                  <c:v>89.48</c:v>
                </c:pt>
                <c:pt idx="6">
                  <c:v>87.16</c:v>
                </c:pt>
                <c:pt idx="7">
                  <c:v>87.02</c:v>
                </c:pt>
                <c:pt idx="8">
                  <c:v>88.97</c:v>
                </c:pt>
                <c:pt idx="9">
                  <c:v>88.71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D6-43BC-945E-88C9411B6F60}"/>
            </c:ext>
          </c:extLst>
        </c:ser>
        <c:ser>
          <c:idx val="3"/>
          <c:order val="3"/>
          <c:tx>
            <c:strRef>
              <c:f>Sheet1!$F$143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Sheet1!$F$144:$F$153</c:f>
              <c:numCache>
                <c:formatCode>General</c:formatCode>
                <c:ptCount val="10"/>
                <c:pt idx="0">
                  <c:v>79.02</c:v>
                </c:pt>
                <c:pt idx="1">
                  <c:v>79.08</c:v>
                </c:pt>
                <c:pt idx="2">
                  <c:v>80.069999999999993</c:v>
                </c:pt>
                <c:pt idx="3">
                  <c:v>84.17</c:v>
                </c:pt>
                <c:pt idx="4">
                  <c:v>83.14</c:v>
                </c:pt>
                <c:pt idx="5">
                  <c:v>85.41</c:v>
                </c:pt>
                <c:pt idx="6">
                  <c:v>86.32</c:v>
                </c:pt>
                <c:pt idx="7">
                  <c:v>87.18</c:v>
                </c:pt>
                <c:pt idx="8">
                  <c:v>88.24</c:v>
                </c:pt>
                <c:pt idx="9">
                  <c:v>86.92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D6-43BC-945E-88C9411B6F60}"/>
            </c:ext>
          </c:extLst>
        </c:ser>
        <c:ser>
          <c:idx val="4"/>
          <c:order val="4"/>
          <c:tx>
            <c:strRef>
              <c:f>Sheet1!$G$143</c:f>
              <c:strCache>
                <c:ptCount val="1"/>
                <c:pt idx="0">
                  <c:v>222 SN + Overlap + LC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Sheet1!$G$144:$G$153</c:f>
              <c:numCache>
                <c:formatCode>General</c:formatCode>
                <c:ptCount val="10"/>
                <c:pt idx="0">
                  <c:v>79.02</c:v>
                </c:pt>
                <c:pt idx="1">
                  <c:v>80.5</c:v>
                </c:pt>
                <c:pt idx="2">
                  <c:v>83.47</c:v>
                </c:pt>
                <c:pt idx="3">
                  <c:v>88.33</c:v>
                </c:pt>
                <c:pt idx="4">
                  <c:v>87.81</c:v>
                </c:pt>
                <c:pt idx="5">
                  <c:v>90.35</c:v>
                </c:pt>
                <c:pt idx="6">
                  <c:v>87.83</c:v>
                </c:pt>
                <c:pt idx="7">
                  <c:v>89.81</c:v>
                </c:pt>
                <c:pt idx="8">
                  <c:v>90.4</c:v>
                </c:pt>
                <c:pt idx="9">
                  <c:v>91.39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DD6-43BC-945E-88C9411B6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361023"/>
        <c:axId val="784356863"/>
      </c:lineChart>
      <c:catAx>
        <c:axId val="78436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356863"/>
        <c:crosses val="autoZero"/>
        <c:auto val="1"/>
        <c:lblAlgn val="ctr"/>
        <c:lblOffset val="100"/>
        <c:noMultiLvlLbl val="0"/>
      </c:catAx>
      <c:valAx>
        <c:axId val="784356863"/>
        <c:scaling>
          <c:orientation val="minMax"/>
          <c:min val="7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36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37915462093422E-3"/>
          <c:y val="0.85936119870910521"/>
          <c:w val="0.98948574130763911"/>
          <c:h val="0.11354575214301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92191233951079E-2"/>
          <c:y val="5.0925925925925923E-2"/>
          <c:w val="0.89701138976463313"/>
          <c:h val="0.73461286089238842"/>
        </c:manualLayout>
      </c:layout>
      <c:lineChart>
        <c:grouping val="standard"/>
        <c:varyColors val="0"/>
        <c:ser>
          <c:idx val="0"/>
          <c:order val="0"/>
          <c:tx>
            <c:strRef>
              <c:f>Sheet1!$C$222</c:f>
              <c:strCache>
                <c:ptCount val="1"/>
                <c:pt idx="0">
                  <c:v>LC *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Sheet1!$C$223:$C$233</c:f>
              <c:numCache>
                <c:formatCode>General</c:formatCode>
                <c:ptCount val="11"/>
                <c:pt idx="0">
                  <c:v>85.26</c:v>
                </c:pt>
                <c:pt idx="1">
                  <c:v>88.59</c:v>
                </c:pt>
                <c:pt idx="2">
                  <c:v>90.23</c:v>
                </c:pt>
                <c:pt idx="3">
                  <c:v>91.66</c:v>
                </c:pt>
                <c:pt idx="4">
                  <c:v>90.35</c:v>
                </c:pt>
                <c:pt idx="5">
                  <c:v>93.05</c:v>
                </c:pt>
                <c:pt idx="6">
                  <c:v>93.07</c:v>
                </c:pt>
                <c:pt idx="7">
                  <c:v>93.29</c:v>
                </c:pt>
                <c:pt idx="8">
                  <c:v>93.26</c:v>
                </c:pt>
                <c:pt idx="9">
                  <c:v>93.51</c:v>
                </c:pt>
                <c:pt idx="10">
                  <c:v>92.9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0C-43CF-B7D5-01486662B89D}"/>
            </c:ext>
          </c:extLst>
        </c:ser>
        <c:ser>
          <c:idx val="1"/>
          <c:order val="1"/>
          <c:tx>
            <c:strRef>
              <c:f>Sheet1!$D$222</c:f>
              <c:strCache>
                <c:ptCount val="1"/>
                <c:pt idx="0">
                  <c:v>222 SN + LC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Sheet1!$D$223:$D$233</c:f>
              <c:numCache>
                <c:formatCode>General</c:formatCode>
                <c:ptCount val="11"/>
                <c:pt idx="0">
                  <c:v>85.26</c:v>
                </c:pt>
                <c:pt idx="1">
                  <c:v>88.82</c:v>
                </c:pt>
                <c:pt idx="2">
                  <c:v>90.03</c:v>
                </c:pt>
                <c:pt idx="3">
                  <c:v>92.5</c:v>
                </c:pt>
                <c:pt idx="4">
                  <c:v>91.23</c:v>
                </c:pt>
                <c:pt idx="5">
                  <c:v>91.02</c:v>
                </c:pt>
                <c:pt idx="6">
                  <c:v>93.09</c:v>
                </c:pt>
                <c:pt idx="7">
                  <c:v>92.9</c:v>
                </c:pt>
                <c:pt idx="8">
                  <c:v>92.73</c:v>
                </c:pt>
                <c:pt idx="9">
                  <c:v>93.51</c:v>
                </c:pt>
                <c:pt idx="10">
                  <c:v>92.05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0C-43CF-B7D5-01486662B89D}"/>
            </c:ext>
          </c:extLst>
        </c:ser>
        <c:ser>
          <c:idx val="2"/>
          <c:order val="2"/>
          <c:tx>
            <c:strRef>
              <c:f>Sheet1!$E$222</c:f>
              <c:strCache>
                <c:ptCount val="1"/>
                <c:pt idx="0">
                  <c:v>MSN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Sheet1!$E$223:$E$233</c:f>
              <c:numCache>
                <c:formatCode>General</c:formatCode>
                <c:ptCount val="11"/>
                <c:pt idx="0">
                  <c:v>85.26</c:v>
                </c:pt>
                <c:pt idx="1">
                  <c:v>89.23</c:v>
                </c:pt>
                <c:pt idx="2">
                  <c:v>89.4</c:v>
                </c:pt>
                <c:pt idx="3">
                  <c:v>89.9</c:v>
                </c:pt>
                <c:pt idx="4">
                  <c:v>90.65</c:v>
                </c:pt>
                <c:pt idx="5">
                  <c:v>91.14</c:v>
                </c:pt>
                <c:pt idx="6">
                  <c:v>92.46</c:v>
                </c:pt>
                <c:pt idx="7">
                  <c:v>92.67</c:v>
                </c:pt>
                <c:pt idx="8">
                  <c:v>92.93</c:v>
                </c:pt>
                <c:pt idx="9">
                  <c:v>93.08</c:v>
                </c:pt>
                <c:pt idx="10">
                  <c:v>93.29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0C-43CF-B7D5-01486662B89D}"/>
            </c:ext>
          </c:extLst>
        </c:ser>
        <c:ser>
          <c:idx val="3"/>
          <c:order val="3"/>
          <c:tx>
            <c:strRef>
              <c:f>Sheet1!$F$222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Sheet1!$F$223:$F$233</c:f>
              <c:numCache>
                <c:formatCode>General</c:formatCode>
                <c:ptCount val="11"/>
                <c:pt idx="0">
                  <c:v>85.26</c:v>
                </c:pt>
                <c:pt idx="1">
                  <c:v>88.58</c:v>
                </c:pt>
                <c:pt idx="2">
                  <c:v>88.87</c:v>
                </c:pt>
                <c:pt idx="3">
                  <c:v>89.57</c:v>
                </c:pt>
                <c:pt idx="4">
                  <c:v>90.05</c:v>
                </c:pt>
                <c:pt idx="5">
                  <c:v>90.34</c:v>
                </c:pt>
                <c:pt idx="6">
                  <c:v>91.6</c:v>
                </c:pt>
                <c:pt idx="7">
                  <c:v>91.36</c:v>
                </c:pt>
                <c:pt idx="8">
                  <c:v>91.79</c:v>
                </c:pt>
                <c:pt idx="9">
                  <c:v>92.66</c:v>
                </c:pt>
                <c:pt idx="10">
                  <c:v>91.37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0C-43CF-B7D5-01486662B89D}"/>
            </c:ext>
          </c:extLst>
        </c:ser>
        <c:ser>
          <c:idx val="4"/>
          <c:order val="4"/>
          <c:tx>
            <c:strRef>
              <c:f>Sheet1!$G$222</c:f>
              <c:strCache>
                <c:ptCount val="1"/>
                <c:pt idx="0">
                  <c:v>222 SN + Overlap + LC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Sheet1!$G$223:$G$233</c:f>
              <c:numCache>
                <c:formatCode>General</c:formatCode>
                <c:ptCount val="11"/>
                <c:pt idx="0">
                  <c:v>85.26</c:v>
                </c:pt>
                <c:pt idx="1">
                  <c:v>88.56</c:v>
                </c:pt>
                <c:pt idx="2">
                  <c:v>89.06</c:v>
                </c:pt>
                <c:pt idx="3">
                  <c:v>90.76</c:v>
                </c:pt>
                <c:pt idx="4">
                  <c:v>91.82</c:v>
                </c:pt>
                <c:pt idx="5">
                  <c:v>91.57</c:v>
                </c:pt>
                <c:pt idx="6">
                  <c:v>93.4</c:v>
                </c:pt>
                <c:pt idx="7">
                  <c:v>92.54</c:v>
                </c:pt>
                <c:pt idx="8">
                  <c:v>93.06</c:v>
                </c:pt>
                <c:pt idx="9">
                  <c:v>92.84</c:v>
                </c:pt>
                <c:pt idx="10">
                  <c:v>93.75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0C-43CF-B7D5-01486662B8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167423"/>
        <c:axId val="879181151"/>
      </c:lineChart>
      <c:catAx>
        <c:axId val="87916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81151"/>
        <c:crosses val="autoZero"/>
        <c:auto val="1"/>
        <c:lblAlgn val="ctr"/>
        <c:lblOffset val="100"/>
        <c:noMultiLvlLbl val="0"/>
      </c:catAx>
      <c:valAx>
        <c:axId val="879181151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6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053076698745989"/>
          <c:w val="1"/>
          <c:h val="0.111691455234762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92191233951079E-2"/>
          <c:y val="5.0925925925925923E-2"/>
          <c:w val="0.89701138976463313"/>
          <c:h val="0.73461286089238842"/>
        </c:manualLayout>
      </c:layout>
      <c:lineChart>
        <c:grouping val="standard"/>
        <c:varyColors val="0"/>
        <c:ser>
          <c:idx val="0"/>
          <c:order val="0"/>
          <c:tx>
            <c:strRef>
              <c:f>Sheet1!$C$222</c:f>
              <c:strCache>
                <c:ptCount val="1"/>
                <c:pt idx="0">
                  <c:v>LC *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Sheet1!$C$223:$C$233</c:f>
              <c:numCache>
                <c:formatCode>General</c:formatCode>
                <c:ptCount val="11"/>
                <c:pt idx="0">
                  <c:v>85.26</c:v>
                </c:pt>
                <c:pt idx="1">
                  <c:v>88.59</c:v>
                </c:pt>
                <c:pt idx="2">
                  <c:v>90.23</c:v>
                </c:pt>
                <c:pt idx="3">
                  <c:v>91.66</c:v>
                </c:pt>
                <c:pt idx="4">
                  <c:v>90.35</c:v>
                </c:pt>
                <c:pt idx="5">
                  <c:v>93.05</c:v>
                </c:pt>
                <c:pt idx="6">
                  <c:v>93.07</c:v>
                </c:pt>
                <c:pt idx="7">
                  <c:v>93.29</c:v>
                </c:pt>
                <c:pt idx="8">
                  <c:v>93.26</c:v>
                </c:pt>
                <c:pt idx="9">
                  <c:v>93.51</c:v>
                </c:pt>
                <c:pt idx="10">
                  <c:v>92.9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0C-43CF-B7D5-01486662B89D}"/>
            </c:ext>
          </c:extLst>
        </c:ser>
        <c:ser>
          <c:idx val="1"/>
          <c:order val="1"/>
          <c:tx>
            <c:strRef>
              <c:f>Sheet1!$D$222</c:f>
              <c:strCache>
                <c:ptCount val="1"/>
                <c:pt idx="0">
                  <c:v>222 SN + LC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Sheet1!$D$223:$D$233</c:f>
              <c:numCache>
                <c:formatCode>General</c:formatCode>
                <c:ptCount val="11"/>
                <c:pt idx="0">
                  <c:v>85.26</c:v>
                </c:pt>
                <c:pt idx="1">
                  <c:v>88.82</c:v>
                </c:pt>
                <c:pt idx="2">
                  <c:v>90.03</c:v>
                </c:pt>
                <c:pt idx="3">
                  <c:v>92.5</c:v>
                </c:pt>
                <c:pt idx="4">
                  <c:v>91.23</c:v>
                </c:pt>
                <c:pt idx="5">
                  <c:v>91.02</c:v>
                </c:pt>
                <c:pt idx="6">
                  <c:v>93.09</c:v>
                </c:pt>
                <c:pt idx="7">
                  <c:v>92.9</c:v>
                </c:pt>
                <c:pt idx="8">
                  <c:v>92.73</c:v>
                </c:pt>
                <c:pt idx="9">
                  <c:v>93.51</c:v>
                </c:pt>
                <c:pt idx="10">
                  <c:v>92.05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0C-43CF-B7D5-01486662B89D}"/>
            </c:ext>
          </c:extLst>
        </c:ser>
        <c:ser>
          <c:idx val="2"/>
          <c:order val="2"/>
          <c:tx>
            <c:strRef>
              <c:f>Sheet1!$E$222</c:f>
              <c:strCache>
                <c:ptCount val="1"/>
                <c:pt idx="0">
                  <c:v>MSN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Sheet1!$E$223:$E$233</c:f>
              <c:numCache>
                <c:formatCode>General</c:formatCode>
                <c:ptCount val="11"/>
                <c:pt idx="0">
                  <c:v>85.26</c:v>
                </c:pt>
                <c:pt idx="1">
                  <c:v>89.23</c:v>
                </c:pt>
                <c:pt idx="2">
                  <c:v>89.4</c:v>
                </c:pt>
                <c:pt idx="3">
                  <c:v>89.9</c:v>
                </c:pt>
                <c:pt idx="4">
                  <c:v>90.65</c:v>
                </c:pt>
                <c:pt idx="5">
                  <c:v>91.14</c:v>
                </c:pt>
                <c:pt idx="6">
                  <c:v>92.46</c:v>
                </c:pt>
                <c:pt idx="7">
                  <c:v>92.67</c:v>
                </c:pt>
                <c:pt idx="8">
                  <c:v>92.93</c:v>
                </c:pt>
                <c:pt idx="9">
                  <c:v>93.08</c:v>
                </c:pt>
                <c:pt idx="10">
                  <c:v>93.29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0C-43CF-B7D5-01486662B89D}"/>
            </c:ext>
          </c:extLst>
        </c:ser>
        <c:ser>
          <c:idx val="3"/>
          <c:order val="3"/>
          <c:tx>
            <c:strRef>
              <c:f>Sheet1!$F$222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Sheet1!$F$223:$F$233</c:f>
              <c:numCache>
                <c:formatCode>General</c:formatCode>
                <c:ptCount val="11"/>
                <c:pt idx="0">
                  <c:v>85.26</c:v>
                </c:pt>
                <c:pt idx="1">
                  <c:v>88.58</c:v>
                </c:pt>
                <c:pt idx="2">
                  <c:v>88.87</c:v>
                </c:pt>
                <c:pt idx="3">
                  <c:v>89.57</c:v>
                </c:pt>
                <c:pt idx="4">
                  <c:v>90.05</c:v>
                </c:pt>
                <c:pt idx="5">
                  <c:v>90.34</c:v>
                </c:pt>
                <c:pt idx="6">
                  <c:v>91.6</c:v>
                </c:pt>
                <c:pt idx="7">
                  <c:v>91.36</c:v>
                </c:pt>
                <c:pt idx="8">
                  <c:v>91.79</c:v>
                </c:pt>
                <c:pt idx="9">
                  <c:v>92.66</c:v>
                </c:pt>
                <c:pt idx="10">
                  <c:v>91.37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0C-43CF-B7D5-01486662B89D}"/>
            </c:ext>
          </c:extLst>
        </c:ser>
        <c:ser>
          <c:idx val="4"/>
          <c:order val="4"/>
          <c:tx>
            <c:strRef>
              <c:f>Sheet1!$G$222</c:f>
              <c:strCache>
                <c:ptCount val="1"/>
                <c:pt idx="0">
                  <c:v>222 SN + Overlap + LC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Sheet1!$G$223:$G$233</c:f>
              <c:numCache>
                <c:formatCode>General</c:formatCode>
                <c:ptCount val="11"/>
                <c:pt idx="0">
                  <c:v>85.26</c:v>
                </c:pt>
                <c:pt idx="1">
                  <c:v>88.56</c:v>
                </c:pt>
                <c:pt idx="2">
                  <c:v>89.06</c:v>
                </c:pt>
                <c:pt idx="3">
                  <c:v>90.76</c:v>
                </c:pt>
                <c:pt idx="4">
                  <c:v>91.82</c:v>
                </c:pt>
                <c:pt idx="5">
                  <c:v>91.57</c:v>
                </c:pt>
                <c:pt idx="6">
                  <c:v>93.4</c:v>
                </c:pt>
                <c:pt idx="7">
                  <c:v>92.54</c:v>
                </c:pt>
                <c:pt idx="8">
                  <c:v>93.06</c:v>
                </c:pt>
                <c:pt idx="9">
                  <c:v>92.84</c:v>
                </c:pt>
                <c:pt idx="10">
                  <c:v>93.75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0C-43CF-B7D5-01486662B8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167423"/>
        <c:axId val="879181151"/>
      </c:lineChart>
      <c:catAx>
        <c:axId val="87916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81151"/>
        <c:crosses val="autoZero"/>
        <c:auto val="1"/>
        <c:lblAlgn val="ctr"/>
        <c:lblOffset val="100"/>
        <c:noMultiLvlLbl val="0"/>
      </c:catAx>
      <c:valAx>
        <c:axId val="879181151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6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053076698745989"/>
          <c:w val="1"/>
          <c:h val="0.111691455234762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필수 기능 논의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실무 미팅에서 했고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어지간한 기능들은 다 구현 가능함을 확인 </a:t>
            </a:r>
            <a:r>
              <a:rPr lang="en-US" altLang="ko-KR" dirty="0" smtClean="0"/>
              <a:t>(UI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씨젠이</a:t>
            </a:r>
            <a:r>
              <a:rPr lang="ko-KR" altLang="en-US" dirty="0" smtClean="0"/>
              <a:t> 개발*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프레임 워크 세팅 </a:t>
            </a:r>
            <a:r>
              <a:rPr lang="en-US" altLang="ko-KR" dirty="0" smtClean="0"/>
              <a:t>=&gt; (</a:t>
            </a:r>
            <a:r>
              <a:rPr lang="ko-KR" altLang="en-US" dirty="0" err="1" smtClean="0"/>
              <a:t>이솔</a:t>
            </a:r>
            <a:r>
              <a:rPr lang="en-US" altLang="ko-KR" dirty="0" smtClean="0"/>
              <a:t>, JJ </a:t>
            </a:r>
            <a:r>
              <a:rPr lang="ko-KR" altLang="en-US" dirty="0" err="1" smtClean="0"/>
              <a:t>윌미</a:t>
            </a:r>
            <a:r>
              <a:rPr lang="ko-KR" altLang="en-US" dirty="0" smtClean="0"/>
              <a:t>*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AL </a:t>
            </a:r>
            <a:r>
              <a:rPr lang="ko-KR" altLang="en-US" dirty="0" smtClean="0"/>
              <a:t>통합 매인 개발자 들인 요거 마무리 하고 </a:t>
            </a:r>
            <a:r>
              <a:rPr lang="en-US" altLang="ko-KR" dirty="0" smtClean="0"/>
              <a:t>AL </a:t>
            </a:r>
            <a:r>
              <a:rPr lang="ko-KR" altLang="en-US" dirty="0" smtClean="0"/>
              <a:t>하기로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마무리를 </a:t>
            </a:r>
            <a:r>
              <a:rPr lang="en-US" altLang="ko-KR" dirty="0" smtClean="0"/>
              <a:t>9/1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통합</a:t>
            </a:r>
            <a:r>
              <a:rPr lang="ko-KR" altLang="en-US" baseline="0" dirty="0" smtClean="0"/>
              <a:t> 코딩 계획이 조금 연기됨 다음주 시작 예상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씨젠에</a:t>
            </a:r>
            <a:r>
              <a:rPr lang="ko-KR" altLang="en-US" baseline="0" dirty="0" smtClean="0"/>
              <a:t> 설치 시작 예정 </a:t>
            </a:r>
            <a:r>
              <a:rPr lang="en-US" altLang="ko-KR" baseline="0" dirty="0" smtClean="0"/>
              <a:t>9/15=&gt;226 </a:t>
            </a:r>
            <a:r>
              <a:rPr lang="ko-KR" altLang="en-US" baseline="0" dirty="0" smtClean="0"/>
              <a:t>관련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씨젠에서</a:t>
            </a:r>
            <a:r>
              <a:rPr lang="ko-KR" altLang="en-US" baseline="0" dirty="0" smtClean="0"/>
              <a:t> 일정 잡아 </a:t>
            </a:r>
            <a:r>
              <a:rPr lang="ko-KR" altLang="en-US" baseline="0" dirty="0" err="1" smtClean="0"/>
              <a:t>주기로함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smtClean="0"/>
              <a:t>다중 폴더 학습 코드 </a:t>
            </a:r>
            <a:r>
              <a:rPr lang="en-US" altLang="ko-KR" dirty="0" smtClean="0"/>
              <a:t>=&gt; </a:t>
            </a:r>
            <a:r>
              <a:rPr lang="en-US" altLang="ko-KR" dirty="0" err="1" smtClean="0"/>
              <a:t>Lossdiff</a:t>
            </a:r>
            <a:r>
              <a:rPr lang="ko-KR" altLang="en-US" dirty="0" smtClean="0"/>
              <a:t>를 여러 폴더에서 한꺼번에 학습시키는 방법인데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개발은 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정리가 필요함 프레임 워크가 </a:t>
            </a:r>
            <a:r>
              <a:rPr lang="ko-KR" altLang="en-US" dirty="0" err="1" smtClean="0"/>
              <a:t>끝나야함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ko-KR" altLang="en-US" dirty="0" err="1" smtClean="0"/>
              <a:t>김무진</a:t>
            </a:r>
            <a:r>
              <a:rPr lang="ko-KR" altLang="en-US" dirty="0" smtClean="0"/>
              <a:t> 학생</a:t>
            </a:r>
            <a:endParaRPr lang="en-US" altLang="ko-KR" dirty="0" smtClean="0"/>
          </a:p>
          <a:p>
            <a:pPr rtl="0" eaLnBrk="1" fontAlgn="ctr" latinLnBrk="1" hangingPunct="1"/>
            <a:r>
              <a:rPr lang="en-US" altLang="ko-KR" dirty="0" smtClean="0"/>
              <a:t>UI </a:t>
            </a:r>
            <a:r>
              <a:rPr lang="ko-KR" altLang="en-US" dirty="0" smtClean="0"/>
              <a:t>미팅 진행 필요 기능 </a:t>
            </a:r>
            <a:endParaRPr lang="en-US" altLang="ko-KR" dirty="0" smtClean="0"/>
          </a:p>
          <a:p>
            <a:pPr rtl="0" eaLnBrk="1" fontAlgn="ctr" latinLnBrk="1" hangingPunct="1"/>
            <a:endParaRPr lang="en-US" altLang="ko-KR" dirty="0" smtClean="0"/>
          </a:p>
          <a:p>
            <a:pPr rtl="0" eaLnBrk="1" fontAlgn="ctr" latinLnBrk="1" hangingPunct="1"/>
            <a:r>
              <a:rPr lang="en-US" altLang="ko-KR" dirty="0" smtClean="0"/>
              <a:t>AL </a:t>
            </a:r>
            <a:r>
              <a:rPr lang="ko-KR" altLang="en-US" dirty="0" smtClean="0"/>
              <a:t>학습 주기 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 같은 거임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실행 해보면서 오라클의 부담이 가지 </a:t>
            </a:r>
            <a:r>
              <a:rPr lang="ko-KR" altLang="en-US" dirty="0" err="1" smtClean="0"/>
              <a:t>않는선에서</a:t>
            </a:r>
            <a:r>
              <a:rPr lang="ko-KR" altLang="en-US" dirty="0" smtClean="0"/>
              <a:t> 선정할 계획이다</a:t>
            </a:r>
            <a:r>
              <a:rPr lang="en-US" altLang="ko-KR" dirty="0" smtClean="0"/>
              <a:t>.</a:t>
            </a:r>
          </a:p>
          <a:p>
            <a:pPr rtl="0" eaLnBrk="1" fontAlgn="ctr" latinLnBrk="1" hangingPunct="1"/>
            <a:endParaRPr lang="en-US" altLang="ko-KR" dirty="0" smtClean="0"/>
          </a:p>
          <a:p>
            <a:pPr rtl="0" eaLnBrk="1" fontAlgn="ctr" latinLnBrk="1" hangingPunct="1"/>
            <a:r>
              <a:rPr lang="en-US" altLang="ko-KR" dirty="0" smtClean="0"/>
              <a:t>2. 4</a:t>
            </a:r>
            <a:r>
              <a:rPr lang="ko-KR" altLang="en-US" dirty="0" smtClean="0"/>
              <a:t>월 기준 보다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 그림</a:t>
            </a:r>
            <a:r>
              <a:rPr lang="en-US" altLang="ko-KR" dirty="0" smtClean="0"/>
              <a:t>) 10</a:t>
            </a:r>
            <a:r>
              <a:rPr lang="ko-KR" altLang="en-US" dirty="0" smtClean="0"/>
              <a:t>배 증가함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원래는 보름 을 계획했는데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데이터가 너무 많아서 해봐야 </a:t>
            </a:r>
            <a:r>
              <a:rPr lang="ko-KR" altLang="en-US" dirty="0" err="1" smtClean="0"/>
              <a:t>할것</a:t>
            </a:r>
            <a:r>
              <a:rPr lang="ko-KR" altLang="en-US" dirty="0" smtClean="0"/>
              <a:t> 같음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지난 외부미팅에서 논의 </a:t>
            </a:r>
            <a:r>
              <a:rPr lang="ko-KR" altLang="en-US" dirty="0" err="1" smtClean="0"/>
              <a:t>된사항</a:t>
            </a:r>
            <a:r>
              <a:rPr lang="en-US" altLang="ko-KR" dirty="0" smtClean="0"/>
              <a:t>)</a:t>
            </a:r>
          </a:p>
          <a:p>
            <a:pPr rtl="0" eaLnBrk="1" fontAlgn="ctr" latinLnBrk="1" hangingPunct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2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절단면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데이터에 있었는데 </a:t>
            </a:r>
            <a:r>
              <a:rPr lang="en-US" altLang="ko-KR" dirty="0" smtClean="0"/>
              <a:t>=&gt; cheating =&gt; </a:t>
            </a:r>
            <a:r>
              <a:rPr lang="ko-KR" altLang="en-US" dirty="0" err="1" smtClean="0"/>
              <a:t>없앤거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70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셋업을</a:t>
            </a:r>
            <a:r>
              <a:rPr lang="ko-KR" altLang="en-US" dirty="0" smtClean="0"/>
              <a:t> 하니까 경향성이 생김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6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비교를 해보면</a:t>
            </a:r>
            <a:r>
              <a:rPr lang="en-US" altLang="ko-KR" dirty="0" smtClean="0"/>
              <a:t>,  </a:t>
            </a:r>
            <a:r>
              <a:rPr lang="ko-KR" altLang="en-US" dirty="0" smtClean="0"/>
              <a:t>기존과는 다르게 </a:t>
            </a:r>
            <a:r>
              <a:rPr lang="ko-KR" altLang="en-US" dirty="0" err="1" smtClean="0"/>
              <a:t>스무스하게</a:t>
            </a:r>
            <a:r>
              <a:rPr lang="ko-KR" altLang="en-US" dirty="0" smtClean="0"/>
              <a:t> 증가하는 모습이 확인되어 실험을 </a:t>
            </a:r>
            <a:r>
              <a:rPr lang="ko-KR" altLang="en-US" dirty="0" smtClean="0"/>
              <a:t>착수함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7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05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21226"/>
              </p:ext>
            </p:extLst>
          </p:nvPr>
        </p:nvGraphicFramePr>
        <p:xfrm>
          <a:off x="82084" y="873146"/>
          <a:ext cx="4385616" cy="2220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936">
                  <a:extLst>
                    <a:ext uri="{9D8B030D-6E8A-4147-A177-3AD203B41FA5}">
                      <a16:colId xmlns:a16="http://schemas.microsoft.com/office/drawing/2014/main" val="2072102411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070153646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99147201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54045812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519483414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72607619"/>
                    </a:ext>
                  </a:extLst>
                </a:gridCol>
              </a:tblGrid>
              <a:tr h="308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MSN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Overlap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02666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6324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4447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83.58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83.47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4407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70362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960092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90.35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16587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7066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419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7503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91.01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91.39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93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4124444"/>
            <a:ext cx="160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056975"/>
              </p:ext>
            </p:extLst>
          </p:nvPr>
        </p:nvGraphicFramePr>
        <p:xfrm>
          <a:off x="4693046" y="472894"/>
          <a:ext cx="4322416" cy="3256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40709" y="3323557"/>
            <a:ext cx="815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Seed + neighbor </a:t>
            </a:r>
            <a:r>
              <a:rPr lang="ko-KR" altLang="en-US" sz="1200" dirty="0" smtClean="0"/>
              <a:t>방식이 꾸준하게 올라가는 경향이 보임 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더 많은 </a:t>
            </a:r>
            <a:r>
              <a:rPr lang="en-US" altLang="ko-KR" sz="1200" dirty="0" smtClean="0"/>
              <a:t>G</a:t>
            </a:r>
            <a:r>
              <a:rPr lang="ko-KR" altLang="en-US" sz="1200" dirty="0" smtClean="0"/>
              <a:t>에 대한 실험이 필요할 것으로 보이나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데이터의 한계가 있음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데이터를 좀 더 잘게 쪼개는 방법이 가능하나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셋업에</a:t>
            </a:r>
            <a:r>
              <a:rPr lang="ko-KR" altLang="en-US" sz="1200" dirty="0" smtClean="0"/>
              <a:t> 시간 소요가 큼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LC </a:t>
            </a:r>
            <a:r>
              <a:rPr lang="ko-KR" altLang="en-US" sz="1200" dirty="0" smtClean="0"/>
              <a:t>방식의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일정량 올라가다 꺾이는 느낌이 있음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추가 실험이 필요해 보임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5405"/>
              </p:ext>
            </p:extLst>
          </p:nvPr>
        </p:nvGraphicFramePr>
        <p:xfrm>
          <a:off x="82084" y="4463665"/>
          <a:ext cx="4385616" cy="2293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936">
                  <a:extLst>
                    <a:ext uri="{9D8B030D-6E8A-4147-A177-3AD203B41FA5}">
                      <a16:colId xmlns:a16="http://schemas.microsoft.com/office/drawing/2014/main" val="92958582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1252927859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3705509008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1366851053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387794204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85648116"/>
                    </a:ext>
                  </a:extLst>
                </a:gridCol>
              </a:tblGrid>
              <a:tr h="27430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LC 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MSN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Overlap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52529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03867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83504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01628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782433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253639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735197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811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591334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51048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99675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93.29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91.37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93.75</a:t>
                      </a:r>
                      <a:endParaRPr lang="en-US" altLang="ko-KR" sz="1100" b="1" i="0" u="sng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7046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0" y="482117"/>
            <a:ext cx="96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20631"/>
              </p:ext>
            </p:extLst>
          </p:nvPr>
        </p:nvGraphicFramePr>
        <p:xfrm>
          <a:off x="4703257" y="4114800"/>
          <a:ext cx="431220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7637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추가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517720"/>
              </p:ext>
            </p:extLst>
          </p:nvPr>
        </p:nvGraphicFramePr>
        <p:xfrm>
          <a:off x="246206" y="575677"/>
          <a:ext cx="5438498" cy="3576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3032987" y="4506465"/>
            <a:ext cx="0" cy="692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18435" y="4241407"/>
            <a:ext cx="355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시점 이후로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한계가 보임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032987" y="1281868"/>
            <a:ext cx="0" cy="2869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1015" y="5101107"/>
            <a:ext cx="7595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Inspired by Curriculum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모델의 초기에는 </a:t>
            </a:r>
            <a:r>
              <a:rPr lang="en-US" altLang="ko-KR" sz="1600" dirty="0" smtClean="0"/>
              <a:t>LC</a:t>
            </a:r>
            <a:r>
              <a:rPr lang="ko-KR" altLang="en-US" sz="1600" dirty="0" smtClean="0"/>
              <a:t>가 효과적으로 보임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LC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G6 </a:t>
            </a: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region-based</a:t>
            </a:r>
            <a:r>
              <a:rPr lang="ko-KR" altLang="en-US" sz="1600" dirty="0" smtClean="0"/>
              <a:t>를 적용하여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새로운 데이터 분포를 적용해볼 계획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LC </a:t>
            </a:r>
            <a:r>
              <a:rPr lang="ko-KR" altLang="en-US" sz="1600" dirty="0" smtClean="0"/>
              <a:t>만 적용하는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 분포의 다양성이 떨어진다는 연구가 많음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394573" y="1175609"/>
            <a:ext cx="3290131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6426" y="1143368"/>
            <a:ext cx="2375730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실험 세팅에서 </a:t>
            </a:r>
            <a:r>
              <a:rPr lang="en-US" altLang="ko-KR" sz="1200" dirty="0" err="1" smtClean="0"/>
              <a:t>acc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한계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041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06298" y="3671215"/>
            <a:ext cx="7704856" cy="8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System overview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6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433" y="1073820"/>
            <a:ext cx="3014720" cy="2619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5">
            <a:alphaModFix/>
          </a:blip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Sample selection &amp; update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9562" y="4545513"/>
            <a:ext cx="3618525" cy="22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Sustainable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814761"/>
              </p:ext>
            </p:extLst>
          </p:nvPr>
        </p:nvGraphicFramePr>
        <p:xfrm>
          <a:off x="372641" y="803054"/>
          <a:ext cx="8493957" cy="4556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진행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모듈 통합을 위한 일부 재설계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 interface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개발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논의 진행중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필수 기능 논의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차 완료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48438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실험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차 실험 완료</a:t>
                      </a:r>
                      <a:endParaRPr lang="en-US" altLang="ko-KR" sz="1200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추가 테스트 실험 준비 중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 Function 1. 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업데이트 주기 별 데이터 저장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좌표 기반 이미지 생성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완료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다중 폴더 학습 코드 수정 및 전달 준비중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641" y="5427270"/>
            <a:ext cx="817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파트를 제외하고 전체 모듈의 기초 개발은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차 완료됨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추후 통합 예정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 개발 이후 시스템으로 전환할 예정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*UI </a:t>
            </a:r>
            <a:r>
              <a:rPr lang="ko-KR" altLang="en-US" sz="1400" dirty="0">
                <a:latin typeface="+mj-ea"/>
                <a:ea typeface="+mj-ea"/>
              </a:rPr>
              <a:t>구조에 대한 협의 및 논의 필요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>
                <a:latin typeface="+mj-ea"/>
                <a:ea typeface="+mj-ea"/>
              </a:rPr>
              <a:t>프레임 워크 비교 테스트 세팅을 위해</a:t>
            </a:r>
            <a:r>
              <a:rPr lang="en-US" altLang="ko-KR" sz="1400" u="sng" dirty="0" smtClean="0">
                <a:latin typeface="+mj-ea"/>
                <a:ea typeface="+mj-ea"/>
              </a:rPr>
              <a:t>, </a:t>
            </a:r>
            <a:r>
              <a:rPr lang="ko-KR" altLang="en-US" sz="1400" u="sng" dirty="0" smtClean="0">
                <a:latin typeface="+mj-ea"/>
                <a:ea typeface="+mj-ea"/>
              </a:rPr>
              <a:t>일부 일정 지연 </a:t>
            </a:r>
            <a:r>
              <a:rPr lang="en-US" altLang="ko-KR" sz="1400" u="sng" dirty="0" smtClean="0">
                <a:latin typeface="+mj-ea"/>
                <a:ea typeface="+mj-ea"/>
              </a:rPr>
              <a:t>(</a:t>
            </a:r>
            <a:r>
              <a:rPr lang="ko-KR" altLang="en-US" sz="1400" u="sng" dirty="0" smtClean="0">
                <a:latin typeface="+mj-ea"/>
                <a:ea typeface="+mj-ea"/>
              </a:rPr>
              <a:t>통합 작업 </a:t>
            </a:r>
            <a:r>
              <a:rPr lang="en-US" altLang="ko-KR" sz="1400" u="sng" dirty="0" smtClean="0">
                <a:latin typeface="+mj-ea"/>
                <a:ea typeface="+mj-ea"/>
              </a:rPr>
              <a:t>9/2 </a:t>
            </a:r>
            <a:r>
              <a:rPr lang="ko-KR" altLang="en-US" sz="1400" u="sng" dirty="0" smtClean="0">
                <a:latin typeface="+mj-ea"/>
                <a:ea typeface="+mj-ea"/>
              </a:rPr>
              <a:t>이후</a:t>
            </a:r>
            <a:r>
              <a:rPr lang="en-US" altLang="ko-KR" sz="1400" u="sng" dirty="0" smtClean="0">
                <a:latin typeface="+mj-ea"/>
                <a:ea typeface="+mj-ea"/>
              </a:rPr>
              <a:t> </a:t>
            </a:r>
            <a:r>
              <a:rPr lang="ko-KR" altLang="en-US" sz="1400" u="sng" dirty="0" smtClean="0">
                <a:latin typeface="+mj-ea"/>
                <a:ea typeface="+mj-ea"/>
              </a:rPr>
              <a:t>시작 가능</a:t>
            </a:r>
            <a:r>
              <a:rPr lang="en-US" altLang="ko-KR" sz="1400" u="sng" dirty="0" smtClean="0">
                <a:latin typeface="+mj-ea"/>
                <a:ea typeface="+mj-ea"/>
              </a:rPr>
              <a:t>)</a:t>
            </a:r>
            <a:endParaRPr lang="ko-KR" altLang="en-US" sz="1400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실무자 미팅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(8/25)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6206" y="494785"/>
            <a:ext cx="6421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개발 가능성 확인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UI </a:t>
            </a:r>
            <a:r>
              <a:rPr lang="ko-KR" altLang="en-US" sz="1600" dirty="0" smtClean="0"/>
              <a:t>관련 필요한 기능에 대한 타당성 논의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추가 필요 사항 논의 </a:t>
            </a:r>
            <a:r>
              <a:rPr lang="en-US" altLang="ko-KR" sz="1600" dirty="0" smtClean="0"/>
              <a:t>=&gt; </a:t>
            </a:r>
            <a:r>
              <a:rPr lang="ko-KR" altLang="en-US" sz="1600" dirty="0" smtClean="0"/>
              <a:t>학습 주기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추천 슬라이드 수 등 </a:t>
            </a:r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46205" y="1777481"/>
            <a:ext cx="7368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AL </a:t>
            </a:r>
            <a:r>
              <a:rPr lang="ko-KR" altLang="en-US" sz="1600" b="1" dirty="0" smtClean="0"/>
              <a:t>학습 주기 및 추천 슬라이드 수 논의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실제 발생량은 약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배라고 함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위장 </a:t>
            </a:r>
            <a:r>
              <a:rPr lang="en-US" altLang="ko-KR" sz="1600" dirty="0" smtClean="0"/>
              <a:t>=&gt; M: 14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 D: 9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N: 85</a:t>
            </a:r>
            <a:r>
              <a:rPr lang="ko-KR" altLang="en-US" sz="1600" dirty="0" smtClean="0"/>
              <a:t>건 </a:t>
            </a:r>
            <a:r>
              <a:rPr lang="en-US" altLang="ko-KR" sz="1600" dirty="0" smtClean="0"/>
              <a:t>=&gt; D</a:t>
            </a:r>
            <a:r>
              <a:rPr lang="ko-KR" altLang="en-US" sz="1600" dirty="0" smtClean="0"/>
              <a:t>를 기준으로 진행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대장 </a:t>
            </a:r>
            <a:r>
              <a:rPr lang="en-US" altLang="ko-KR" sz="1600" dirty="0" smtClean="0"/>
              <a:t>=&gt; M: 13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 D: 504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, N : 140</a:t>
            </a:r>
            <a:r>
              <a:rPr lang="ko-KR" altLang="en-US" sz="1600" dirty="0" smtClean="0"/>
              <a:t>건 </a:t>
            </a:r>
            <a:r>
              <a:rPr lang="en-US" altLang="ko-KR" sz="1600" dirty="0" smtClean="0"/>
              <a:t>=&gt; M</a:t>
            </a:r>
            <a:r>
              <a:rPr lang="ko-KR" altLang="en-US" sz="1600" dirty="0" smtClean="0"/>
              <a:t>을 기준으로 진행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6203"/>
          <a:stretch/>
        </p:blipFill>
        <p:spPr>
          <a:xfrm>
            <a:off x="119353" y="2743937"/>
            <a:ext cx="8913552" cy="274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46206" y="5570396"/>
            <a:ext cx="8718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 smtClean="0"/>
              <a:t>전문가 </a:t>
            </a:r>
            <a:r>
              <a:rPr lang="ko-KR" altLang="en-US" sz="1600" b="1" u="sng" dirty="0" err="1" smtClean="0"/>
              <a:t>레이블링</a:t>
            </a:r>
            <a:r>
              <a:rPr lang="ko-KR" altLang="en-US" sz="1600" b="1" u="sng" dirty="0" smtClean="0"/>
              <a:t> 수 </a:t>
            </a:r>
            <a:r>
              <a:rPr lang="en-US" altLang="ko-KR" sz="1600" b="1" u="sng" dirty="0" smtClean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하루에 가능한 </a:t>
            </a:r>
            <a:r>
              <a:rPr lang="ko-KR" altLang="en-US" sz="1600" dirty="0" err="1" smtClean="0"/>
              <a:t>레이블링</a:t>
            </a:r>
            <a:r>
              <a:rPr lang="ko-KR" altLang="en-US" sz="1600" dirty="0" smtClean="0"/>
              <a:t> 슬라이드 개수 논의 필요함 </a:t>
            </a:r>
            <a:endParaRPr lang="en-US" altLang="ko-KR" sz="16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 smtClean="0"/>
              <a:t>학습 사이클</a:t>
            </a:r>
            <a:r>
              <a:rPr lang="en-US" altLang="ko-KR" sz="1600" b="1" u="sng" dirty="0" smtClean="0"/>
              <a:t>: </a:t>
            </a:r>
            <a:r>
              <a:rPr lang="ko-KR" altLang="en-US" sz="1600" dirty="0" err="1" smtClean="0"/>
              <a:t>클래스별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건 정도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300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효과적일 것으로 예상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기존과 다르게 모든 패치가 학습에 투입되지 않음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추천 슬라이드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패치에 한정</a:t>
            </a:r>
            <a:r>
              <a:rPr lang="en-US" altLang="ko-KR" sz="1600" dirty="0" smtClean="0"/>
              <a:t>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기존보다 슬라이드 개수를 여유로운 설정 필요</a:t>
            </a:r>
            <a:endParaRPr lang="en-US" altLang="ko-KR" sz="16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7400658" y="28081"/>
            <a:ext cx="1743342" cy="52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내부 회의용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3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테스트 데이터 변환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슬라이드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2641" y="640935"/>
            <a:ext cx="642126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/>
              <a:t>테스트 데이터 변환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Annotation only </a:t>
            </a:r>
            <a:r>
              <a:rPr lang="ko-KR" altLang="en-US" sz="1600" dirty="0" smtClean="0"/>
              <a:t>데이터의  경계선 학습 이슈의 우려 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0898" y="3230468"/>
            <a:ext cx="6421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b="1" dirty="0" smtClean="0"/>
              <a:t>학습 데이터 </a:t>
            </a:r>
            <a:r>
              <a:rPr lang="en-US" altLang="ko-KR" sz="1600" b="1" dirty="0" smtClean="0"/>
              <a:t>stream </a:t>
            </a:r>
            <a:r>
              <a:rPr lang="ko-KR" altLang="en-US" sz="1600" b="1" dirty="0" smtClean="0"/>
              <a:t>변환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슬라이드 기준으로 변환 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Region-based</a:t>
            </a:r>
            <a:r>
              <a:rPr lang="ko-KR" altLang="en-US" sz="1600" dirty="0" smtClean="0"/>
              <a:t>의 적용</a:t>
            </a:r>
            <a:endParaRPr lang="en-US" altLang="ko-KR" sz="1600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실제 현업 업데이트 시나리오와 유사한 환경</a:t>
            </a:r>
            <a:endParaRPr lang="en-US" altLang="ko-KR" sz="1600" dirty="0" smtClean="0"/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/>
          </p:nvPr>
        </p:nvGraphicFramePr>
        <p:xfrm>
          <a:off x="4699061" y="1287266"/>
          <a:ext cx="418969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59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58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오른쪽 화살표 28"/>
          <p:cNvSpPr/>
          <p:nvPr/>
        </p:nvSpPr>
        <p:spPr>
          <a:xfrm>
            <a:off x="2925281" y="1848792"/>
            <a:ext cx="412387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20370" y="2410212"/>
            <a:ext cx="668728" cy="3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0143" y="2283679"/>
            <a:ext cx="1438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절단면을 </a:t>
            </a:r>
            <a:r>
              <a:rPr lang="en-US" altLang="ko-KR" sz="1400" dirty="0" smtClean="0"/>
              <a:t>cheating</a:t>
            </a:r>
            <a:r>
              <a:rPr lang="ko-KR" altLang="en-US" sz="1400" dirty="0" smtClean="0"/>
              <a:t>할 가능성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908149" y="4891344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무작위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의 무작위 </a:t>
            </a:r>
            <a:r>
              <a:rPr lang="en-US" altLang="ko-KR" dirty="0" smtClean="0"/>
              <a:t>patch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존재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36138" y="4890471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WSI </a:t>
            </a:r>
            <a:r>
              <a:rPr lang="ko-KR" altLang="en-US" dirty="0" smtClean="0"/>
              <a:t>단위 데이터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3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701504" y="5556172"/>
            <a:ext cx="974959" cy="97495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 세팅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226" y="955175"/>
            <a:ext cx="7714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 슬라이드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600 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 D, 200 M, 200 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#slides per generation: </a:t>
            </a:r>
            <a:r>
              <a:rPr lang="en-US" altLang="ko-KR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 D, 20 M, 20 N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: 34,351, test :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27,567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오라클이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장 만을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가능하다고 가정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250" t="3240" r="10157" b="1"/>
          <a:stretch/>
        </p:blipFill>
        <p:spPr>
          <a:xfrm>
            <a:off x="1368189" y="4540778"/>
            <a:ext cx="509588" cy="14838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351" y="4383458"/>
            <a:ext cx="829128" cy="1798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14479" y="4383458"/>
            <a:ext cx="829128" cy="1798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2684" y="57695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26390" y="4310145"/>
            <a:ext cx="2726293" cy="187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51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1558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62065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37303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333" y="3180757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14" idx="2"/>
          </p:cNvCxnSpPr>
          <p:nvPr/>
        </p:nvCxnSpPr>
        <p:spPr>
          <a:xfrm flipH="1">
            <a:off x="1126389" y="3713241"/>
            <a:ext cx="1318719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4" idx="2"/>
          </p:cNvCxnSpPr>
          <p:nvPr/>
        </p:nvCxnSpPr>
        <p:spPr>
          <a:xfrm>
            <a:off x="2445108" y="3713241"/>
            <a:ext cx="1422511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3"/>
            <a:endCxn id="14" idx="1"/>
          </p:cNvCxnSpPr>
          <p:nvPr/>
        </p:nvCxnSpPr>
        <p:spPr>
          <a:xfrm>
            <a:off x="1628151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3"/>
            <a:endCxn id="15" idx="1"/>
          </p:cNvCxnSpPr>
          <p:nvPr/>
        </p:nvCxnSpPr>
        <p:spPr>
          <a:xfrm>
            <a:off x="2908658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98991" y="34084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656191" y="34211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2377" y="279243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Data pool</a:t>
            </a:r>
            <a:endParaRPr lang="ko-KR" altLang="en-US" sz="14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1357870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253965" y="6068109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488045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1663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73728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52094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53965" y="445256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253965" y="45624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1253965" y="46704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253965" y="47789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1253965" y="48863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253965" y="49942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1253965" y="51027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253965" y="52101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253965" y="53181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253965" y="54266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260315" y="55467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60315" y="56546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1260315" y="57631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1260315" y="58578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260315" y="59663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241152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137247" y="606935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371327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49991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62056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735376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2137247" y="445380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2137247" y="45637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2137247" y="46716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2137247" y="47801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2137247" y="48875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137247" y="49955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137247" y="51040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137247" y="52114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2137247" y="53193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137247" y="54278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2143597" y="55479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2143597" y="56559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2143597" y="57644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2143597" y="58591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143597" y="59676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070280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966375" y="607235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200455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2904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44969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564504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966375" y="44568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2966375" y="45667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2966375" y="46746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966375" y="47831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966375" y="48905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2966375" y="49985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2966375" y="51070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2966375" y="52144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966375" y="53223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2966375" y="54308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2972725" y="55509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2972725" y="56589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972725" y="57674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2972725" y="58621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2972725" y="59706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35145" y="614902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Tiled WSI</a:t>
            </a:r>
            <a:endParaRPr lang="ko-KR" altLang="en-US" sz="1400" dirty="0"/>
          </a:p>
        </p:txBody>
      </p:sp>
      <p:pic>
        <p:nvPicPr>
          <p:cNvPr id="89" name="Picture 4" descr="Doctor free icons designed by Icon Pond | Free icons, Vector icon design,  Icon desig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r="21269"/>
          <a:stretch/>
        </p:blipFill>
        <p:spPr bwMode="auto">
          <a:xfrm>
            <a:off x="6398022" y="4878104"/>
            <a:ext cx="770846" cy="7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순서도: 판단 89"/>
          <p:cNvSpPr/>
          <p:nvPr/>
        </p:nvSpPr>
        <p:spPr>
          <a:xfrm>
            <a:off x="4168539" y="4721594"/>
            <a:ext cx="1914426" cy="1066971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Selection method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12" idx="3"/>
            <a:endCxn id="90" idx="1"/>
          </p:cNvCxnSpPr>
          <p:nvPr/>
        </p:nvCxnSpPr>
        <p:spPr>
          <a:xfrm>
            <a:off x="3852683" y="5246040"/>
            <a:ext cx="315856" cy="9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90" idx="3"/>
            <a:endCxn id="89" idx="1"/>
          </p:cNvCxnSpPr>
          <p:nvPr/>
        </p:nvCxnSpPr>
        <p:spPr>
          <a:xfrm>
            <a:off x="6082965" y="5255080"/>
            <a:ext cx="315057" cy="49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339346" y="3678961"/>
            <a:ext cx="879351" cy="8142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DNN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model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/>
          <p:cNvCxnSpPr>
            <a:stCxn id="89" idx="0"/>
            <a:endCxn id="93" idx="4"/>
          </p:cNvCxnSpPr>
          <p:nvPr/>
        </p:nvCxnSpPr>
        <p:spPr>
          <a:xfrm flipH="1" flipV="1">
            <a:off x="6779022" y="4493254"/>
            <a:ext cx="4423" cy="384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/>
          <a:srcRect l="64206" t="19548" r="14238" b="61792"/>
          <a:stretch/>
        </p:blipFill>
        <p:spPr>
          <a:xfrm>
            <a:off x="5844917" y="5794892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7"/>
          <a:srcRect l="63926" t="40204" r="14239" b="41407"/>
          <a:stretch/>
        </p:blipFill>
        <p:spPr>
          <a:xfrm>
            <a:off x="5939326" y="5871452"/>
            <a:ext cx="455277" cy="39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7"/>
          <a:srcRect l="64206" t="19548" r="14238" b="61792"/>
          <a:stretch/>
        </p:blipFill>
        <p:spPr>
          <a:xfrm>
            <a:off x="6085030" y="5942461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8" name="TextBox 97"/>
          <p:cNvSpPr txBox="1"/>
          <p:nvPr/>
        </p:nvSpPr>
        <p:spPr>
          <a:xfrm>
            <a:off x="5300853" y="6558916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Selected </a:t>
            </a:r>
            <a:r>
              <a:rPr lang="en-US" altLang="ko-KR" sz="1200" dirty="0" smtClean="0"/>
              <a:t>patches</a:t>
            </a:r>
            <a:endParaRPr lang="ko-KR" altLang="en-US" sz="1200" dirty="0"/>
          </a:p>
        </p:txBody>
      </p:sp>
      <p:cxnSp>
        <p:nvCxnSpPr>
          <p:cNvPr id="99" name="직선 화살표 연결선 98"/>
          <p:cNvCxnSpPr/>
          <p:nvPr/>
        </p:nvCxnSpPr>
        <p:spPr>
          <a:xfrm flipH="1" flipV="1">
            <a:off x="6211138" y="5295851"/>
            <a:ext cx="1" cy="264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639116" y="5571363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Labeling by oracle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394603" y="4531535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Training model</a:t>
            </a:r>
            <a:endParaRPr lang="ko-KR" altLang="en-US" sz="1200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058" y="2063009"/>
            <a:ext cx="1944313" cy="1615952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7125844" y="3672241"/>
            <a:ext cx="460846" cy="125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>
            <a:off x="8424429" y="3672241"/>
            <a:ext cx="612942" cy="17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782" y="1781779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Analyzing trend</a:t>
            </a:r>
            <a:endParaRPr lang="ko-KR" altLang="en-US" sz="1200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7551611" y="3798211"/>
            <a:ext cx="927100" cy="5541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Test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직선 화살표 연결선 106"/>
          <p:cNvCxnSpPr>
            <a:stCxn id="93" idx="6"/>
            <a:endCxn id="106" idx="1"/>
          </p:cNvCxnSpPr>
          <p:nvPr/>
        </p:nvCxnSpPr>
        <p:spPr>
          <a:xfrm flipV="1">
            <a:off x="7218697" y="4075302"/>
            <a:ext cx="332914" cy="10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3" idx="0"/>
            <a:endCxn id="102" idx="1"/>
          </p:cNvCxnSpPr>
          <p:nvPr/>
        </p:nvCxnSpPr>
        <p:spPr>
          <a:xfrm rot="5400000" flipH="1" flipV="1">
            <a:off x="6532052" y="3117955"/>
            <a:ext cx="807976" cy="314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지난 슬라이드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테스트 데이터 변환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차트 5"/>
          <p:cNvGraphicFramePr>
            <a:graphicFrameLocks/>
          </p:cNvGraphicFramePr>
          <p:nvPr/>
        </p:nvGraphicFramePr>
        <p:xfrm>
          <a:off x="211392" y="581003"/>
          <a:ext cx="418969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/>
        </p:nvGraphicFramePr>
        <p:xfrm>
          <a:off x="4486542" y="581003"/>
          <a:ext cx="448654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/>
        </p:nvGraphicFramePr>
        <p:xfrm>
          <a:off x="4486542" y="2866591"/>
          <a:ext cx="4154878" cy="230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/>
        </p:nvGraphicFramePr>
        <p:xfrm>
          <a:off x="204866" y="2866591"/>
          <a:ext cx="4196218" cy="221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204866" y="2820113"/>
            <a:ext cx="88797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01084" y="627481"/>
            <a:ext cx="0" cy="4542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차트 17"/>
          <p:cNvGraphicFramePr>
            <a:graphicFrameLocks/>
          </p:cNvGraphicFramePr>
          <p:nvPr/>
        </p:nvGraphicFramePr>
        <p:xfrm>
          <a:off x="320468" y="5076869"/>
          <a:ext cx="3678964" cy="1871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아래쪽 화살표 18"/>
          <p:cNvSpPr/>
          <p:nvPr/>
        </p:nvSpPr>
        <p:spPr>
          <a:xfrm>
            <a:off x="3828516" y="2621845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8636193" y="2665241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3885017" y="4921996"/>
            <a:ext cx="341832" cy="4027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3326" y="5169826"/>
            <a:ext cx="88797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85616" y="2773634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테스트 데이터 변환</a:t>
            </a:r>
            <a:endParaRPr lang="ko-KR" altLang="en-US" sz="1100" b="1"/>
          </a:p>
        </p:txBody>
      </p:sp>
      <p:sp>
        <p:nvSpPr>
          <p:cNvPr id="17" name="직사각형 16"/>
          <p:cNvSpPr/>
          <p:nvPr/>
        </p:nvSpPr>
        <p:spPr>
          <a:xfrm>
            <a:off x="4749658" y="2790695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/>
              <a:t>테스트 데이터 변환</a:t>
            </a:r>
            <a:endParaRPr lang="ko-KR" altLang="en-US" sz="1100" b="1"/>
          </a:p>
        </p:txBody>
      </p:sp>
      <p:sp>
        <p:nvSpPr>
          <p:cNvPr id="23" name="직사각형 22"/>
          <p:cNvSpPr/>
          <p:nvPr/>
        </p:nvSpPr>
        <p:spPr>
          <a:xfrm>
            <a:off x="277304" y="5040591"/>
            <a:ext cx="3537959" cy="1517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 학습 데이터 스트림 변환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9584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84" y="977011"/>
            <a:ext cx="4492502" cy="186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952" y="2955775"/>
            <a:ext cx="4160569" cy="181014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6" y="1012343"/>
            <a:ext cx="3090940" cy="20240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4" name="꺾인 연결선 113"/>
          <p:cNvCxnSpPr>
            <a:stCxn id="113" idx="3"/>
          </p:cNvCxnSpPr>
          <p:nvPr/>
        </p:nvCxnSpPr>
        <p:spPr>
          <a:xfrm>
            <a:off x="3337146" y="2024367"/>
            <a:ext cx="572236" cy="1466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111" idx="1"/>
          </p:cNvCxnSpPr>
          <p:nvPr/>
        </p:nvCxnSpPr>
        <p:spPr>
          <a:xfrm rot="10800000" flipV="1">
            <a:off x="3985582" y="1909298"/>
            <a:ext cx="312803" cy="16873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1" y="4229695"/>
            <a:ext cx="3792825" cy="2628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7448449" y="3067655"/>
            <a:ext cx="487110" cy="846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128475" y="5081922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 주변 패치 이미지를 고려하는 방식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과는 다르게 이웃 패치들을 고려하여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진행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이때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방식을 통해 추가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획득 가능함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생성 모듈 개발 완료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적용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실험중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9667" y="3607706"/>
            <a:ext cx="255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Overlapping data </a:t>
            </a:r>
            <a:br>
              <a:rPr lang="en-US" altLang="ko-KR" sz="1400" dirty="0" smtClean="0"/>
            </a:br>
            <a:r>
              <a:rPr lang="ko-KR" altLang="en-US" sz="1400" dirty="0" smtClean="0"/>
              <a:t>추가 획득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17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70510</TotalTime>
  <Words>1287</Words>
  <Application>Microsoft Office PowerPoint</Application>
  <PresentationFormat>화면 슬라이드 쇼(4:3)</PresentationFormat>
  <Paragraphs>329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Inherit</vt:lpstr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1074</cp:revision>
  <dcterms:created xsi:type="dcterms:W3CDTF">2021-03-24T07:36:17Z</dcterms:created>
  <dcterms:modified xsi:type="dcterms:W3CDTF">2022-09-01T02:31:21Z</dcterms:modified>
</cp:coreProperties>
</file>